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220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C08336-5E8C-458A-8F08-298567CD772C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B61323A-56FD-4D76-8B59-67900CB062A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B401DA-A4AA-4D50-9292-BA707A8581C7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8B930-40A0-41F1-B08B-774A3C0EA6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DCD1077B-1C24-4E67-A288-36CA62886A7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523871-E94E-404F-9985-D021AA4D1C60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A3C97D-F821-47C2-A1C3-D4B8948ADB59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E1ED4516-9012-4409-9C85-C0B691BE6F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C85A9-F5AA-4A7E-93CA-E63CCC7C85FB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2270146D-1D8D-4058-BE90-E91EC67FB49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fld id="{5196442F-6408-4196-8622-E703A3A6C633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6CBCA8-D36C-470E-B3C4-54FB27C4013D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E6D585-9941-4D57-988B-4608C49FD212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E1C6056-8358-4A6B-84BA-6AB113F08F5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07883-0428-4081-9028-77A9E7A871D3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F0EC279-F87E-4721-8D6E-2D1E478FBF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9592D6E-EBA7-407D-8655-D28BC8D179AD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71D4D98-0C12-49D9-827B-DBF8ADDCE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ED2161F-5DF6-446E-AE7F-D3F11364FCF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E07D84-08B7-4DE7-87C6-D825AB9BEB62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B9369018-9383-48C0-9AA1-313A2B6A2D1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fld id="{472B0DC4-46AA-4B52-BD58-6C87EC1D95A6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CBAD1FA-95AD-4FEB-8525-66510361639C}" type="datetimeFigureOut">
              <a:rPr lang="en-US" smtClean="0"/>
              <a:pPr>
                <a:defRPr/>
              </a:pPr>
              <a:t>10/23/2023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6B4902D-CAB6-4ADC-A44E-9552D9FE447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pic>
        <p:nvPicPr>
          <p:cNvPr id="20" name="Picture 19" descr="James Walk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64388" y="6453188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29"/>
          <p:cNvSpPr>
            <a:spLocks noChangeAspect="1" noChangeArrowheads="1" noTextEdit="1"/>
          </p:cNvSpPr>
          <p:nvPr/>
        </p:nvSpPr>
        <p:spPr bwMode="auto">
          <a:xfrm>
            <a:off x="0" y="476672"/>
            <a:ext cx="9144000" cy="651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GB" dirty="0">
              <a:latin typeface="Calibri" pitchFamily="34" charset="0"/>
            </a:endParaRPr>
          </a:p>
        </p:txBody>
      </p:sp>
      <p:cxnSp>
        <p:nvCxnSpPr>
          <p:cNvPr id="2050" name="AutoShape 7"/>
          <p:cNvCxnSpPr>
            <a:cxnSpLocks noChangeShapeType="1"/>
          </p:cNvCxnSpPr>
          <p:nvPr/>
        </p:nvCxnSpPr>
        <p:spPr bwMode="auto">
          <a:xfrm flipV="1">
            <a:off x="2332038" y="4019550"/>
            <a:ext cx="1131887" cy="512763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1" name="AutoShape 4"/>
          <p:cNvCxnSpPr>
            <a:cxnSpLocks noChangeShapeType="1"/>
          </p:cNvCxnSpPr>
          <p:nvPr/>
        </p:nvCxnSpPr>
        <p:spPr bwMode="auto">
          <a:xfrm flipH="1">
            <a:off x="5638802" y="1412776"/>
            <a:ext cx="801573" cy="1123180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cxnSp>
        <p:nvCxnSpPr>
          <p:cNvPr id="2052" name="AutoShape 5"/>
          <p:cNvCxnSpPr>
            <a:cxnSpLocks noChangeShapeType="1"/>
          </p:cNvCxnSpPr>
          <p:nvPr/>
        </p:nvCxnSpPr>
        <p:spPr bwMode="auto">
          <a:xfrm>
            <a:off x="2332038" y="2017713"/>
            <a:ext cx="1131887" cy="627062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1417638" y="4532313"/>
            <a:ext cx="1828800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(KPI’s/ Objectives)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flipH="1" flipV="1">
            <a:off x="5473811" y="4019550"/>
            <a:ext cx="634999" cy="675134"/>
          </a:xfrm>
          <a:prstGeom prst="straightConnector1">
            <a:avLst/>
          </a:prstGeom>
          <a:noFill/>
          <a:ln w="50800">
            <a:solidFill>
              <a:srgbClr val="0000FF"/>
            </a:solidFill>
            <a:round/>
            <a:headEnd/>
            <a:tailEnd type="triangle" w="med" len="med"/>
          </a:ln>
        </p:spPr>
      </p:cxnSp>
      <p:sp>
        <p:nvSpPr>
          <p:cNvPr id="2055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7" name="Oval 28"/>
          <p:cNvSpPr>
            <a:spLocks noChangeArrowheads="1"/>
          </p:cNvSpPr>
          <p:nvPr/>
        </p:nvSpPr>
        <p:spPr bwMode="auto">
          <a:xfrm>
            <a:off x="3017838" y="2360613"/>
            <a:ext cx="3040062" cy="1943100"/>
          </a:xfrm>
          <a:prstGeom prst="ellipse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en-GB">
              <a:latin typeface="Calibri" pitchFamily="34" charset="0"/>
            </a:endParaRPr>
          </a:p>
        </p:txBody>
      </p:sp>
      <p:sp>
        <p:nvSpPr>
          <p:cNvPr id="2058" name="Rectangle 27"/>
          <p:cNvSpPr>
            <a:spLocks noChangeArrowheads="1"/>
          </p:cNvSpPr>
          <p:nvPr/>
        </p:nvSpPr>
        <p:spPr bwMode="auto">
          <a:xfrm>
            <a:off x="1223963" y="1055823"/>
            <a:ext cx="1987550" cy="92537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Stage 1 lab equipment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Stage 2 lab equipment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Analytical test equipment 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RGD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rigs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Development Reviews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Calibration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59" name="Text Box 26"/>
          <p:cNvSpPr txBox="1">
            <a:spLocks noChangeArrowheads="1"/>
          </p:cNvSpPr>
          <p:nvPr/>
        </p:nvSpPr>
        <p:spPr bwMode="auto">
          <a:xfrm>
            <a:off x="1224707" y="543093"/>
            <a:ext cx="19868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What?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(Materials/Equipment)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0" name="Rectangle 21"/>
          <p:cNvSpPr>
            <a:spLocks noChangeArrowheads="1"/>
          </p:cNvSpPr>
          <p:nvPr/>
        </p:nvSpPr>
        <p:spPr bwMode="auto">
          <a:xfrm>
            <a:off x="6094742" y="3236066"/>
            <a:ext cx="2952750" cy="354567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FMP15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Goods Inward and associated processes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FMP 25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K2A Rubber Production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-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41 Rubber Production K2A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-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44 Testing of K2A Rubber Batches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-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27 Shelf Life (uncured Products)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FMP 27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Spec Testing of Finished Parts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47 Specification testing of finishes parts</a:t>
            </a:r>
          </a:p>
          <a:p>
            <a:pPr>
              <a:tabLst>
                <a:tab pos="92075" algn="l"/>
              </a:tabLst>
            </a:pP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-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18 Testing of Sample Mouldings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FMP</a:t>
            </a: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29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Testing of K2A Mixed Rubber Batches</a:t>
            </a:r>
          </a:p>
          <a:p>
            <a:pPr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	- </a:t>
            </a:r>
            <a:r>
              <a:rPr lang="en-US" altLang="zh-TW" sz="900" dirty="0" err="1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</a:t>
            </a:r>
            <a:r>
              <a:rPr lang="en-US" altLang="zh-TW" sz="900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44 Testing of K2A Rubber Batches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</a:t>
            </a: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252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Temperature Probes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OPI16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–  Shop Floor Oven Calibrations 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OPI303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– Laboratory Oven Calibrations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National/International/Customer specifications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JW 600 Series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Fabric </a:t>
            </a:r>
            <a:r>
              <a:rPr lang="en-US" altLang="zh-TW" sz="900" b="1" dirty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Methods </a:t>
            </a:r>
            <a:r>
              <a:rPr lang="en-US" altLang="zh-TW" sz="900" b="1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– 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QPD06 - Technically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Authorised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Personnel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Risk assessments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Near misses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Team meetings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PUWER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, PAT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Laboratory SOP’s</a:t>
            </a:r>
          </a:p>
          <a:p>
            <a:pPr>
              <a:buFont typeface="Arial" charset="0"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Rejection Forms – Material F244 and Fabric F620</a:t>
            </a:r>
          </a:p>
        </p:txBody>
      </p:sp>
      <p:sp>
        <p:nvSpPr>
          <p:cNvPr id="2061" name="Rectangle 20"/>
          <p:cNvSpPr>
            <a:spLocks noChangeArrowheads="1"/>
          </p:cNvSpPr>
          <p:nvPr/>
        </p:nvSpPr>
        <p:spPr bwMode="auto">
          <a:xfrm>
            <a:off x="3851920" y="3236066"/>
            <a:ext cx="1512888" cy="360363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TW" sz="2000" dirty="0" smtClean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Laboratory</a:t>
            </a:r>
          </a:p>
          <a:p>
            <a:pPr algn="ctr"/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3" name="AutoShape 18"/>
          <p:cNvSpPr>
            <a:spLocks noChangeArrowheads="1"/>
          </p:cNvSpPr>
          <p:nvPr/>
        </p:nvSpPr>
        <p:spPr bwMode="auto">
          <a:xfrm>
            <a:off x="2217738" y="3160713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4" name="Rectangle 17"/>
          <p:cNvSpPr>
            <a:spLocks noChangeArrowheads="1"/>
          </p:cNvSpPr>
          <p:nvPr/>
        </p:nvSpPr>
        <p:spPr bwMode="auto">
          <a:xfrm>
            <a:off x="3708400" y="5084365"/>
            <a:ext cx="1828800" cy="15529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Human Resources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IT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Logistics/Product Stores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Quality 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Department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Product Streams/</a:t>
            </a:r>
            <a:r>
              <a:rPr lang="en-US" altLang="zh-TW" sz="900" dirty="0" err="1">
                <a:latin typeface="Calibri" pitchFamily="34" charset="0"/>
                <a:cs typeface="Times New Roman" pitchFamily="18" charset="0"/>
              </a:rPr>
              <a:t>MBU’s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Sales (Customer Service)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Finance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Purchasing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Production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latin typeface="Calibri" pitchFamily="34" charset="0"/>
                <a:cs typeface="Times New Roman" pitchFamily="18" charset="0"/>
              </a:rPr>
              <a:t>HSE</a:t>
            </a:r>
            <a:endParaRPr lang="en-US" altLang="zh-TW" sz="900" dirty="0" smtClean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Occupational health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65" name="AutoShape 16"/>
          <p:cNvSpPr>
            <a:spLocks noChangeArrowheads="1"/>
          </p:cNvSpPr>
          <p:nvPr/>
        </p:nvSpPr>
        <p:spPr bwMode="auto">
          <a:xfrm rot="20306680">
            <a:off x="6004013" y="2460805"/>
            <a:ext cx="800100" cy="34290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60 w 21600"/>
              <a:gd name="T13" fmla="*/ 5440 h 21600"/>
              <a:gd name="T14" fmla="*/ 18891 w 21600"/>
              <a:gd name="T15" fmla="*/ 1624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15875">
            <a:solidFill>
              <a:srgbClr val="0000FF"/>
            </a:solidFill>
            <a:miter lim="800000"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066" name="Text Box 15"/>
          <p:cNvSpPr txBox="1">
            <a:spLocks noChangeArrowheads="1"/>
          </p:cNvSpPr>
          <p:nvPr/>
        </p:nvSpPr>
        <p:spPr bwMode="auto">
          <a:xfrm>
            <a:off x="251520" y="2589213"/>
            <a:ext cx="1944216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Input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7" name="Text Box 14"/>
          <p:cNvSpPr txBox="1">
            <a:spLocks noChangeArrowheads="1"/>
          </p:cNvSpPr>
          <p:nvPr/>
        </p:nvSpPr>
        <p:spPr bwMode="auto">
          <a:xfrm>
            <a:off x="6904038" y="1700064"/>
            <a:ext cx="1800200" cy="254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Output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8" name="Text Box 13"/>
          <p:cNvSpPr txBox="1">
            <a:spLocks noChangeArrowheads="1"/>
          </p:cNvSpPr>
          <p:nvPr/>
        </p:nvSpPr>
        <p:spPr bwMode="auto">
          <a:xfrm>
            <a:off x="6414975" y="139168"/>
            <a:ext cx="1907306" cy="4064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With Who?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(Training / Knowledge / Skills)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69" name="Text Box 11"/>
          <p:cNvSpPr txBox="1">
            <a:spLocks noChangeArrowheads="1"/>
          </p:cNvSpPr>
          <p:nvPr/>
        </p:nvSpPr>
        <p:spPr bwMode="auto">
          <a:xfrm>
            <a:off x="3708400" y="4581128"/>
            <a:ext cx="1828800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Support</a:t>
            </a:r>
            <a:r>
              <a:rPr lang="en-US" altLang="zh-TW" sz="1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Processes</a:t>
            </a:r>
            <a:endParaRPr lang="en-US" altLang="zh-TW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2070" name="Text Box 10"/>
          <p:cNvSpPr txBox="1">
            <a:spLocks noChangeArrowheads="1"/>
          </p:cNvSpPr>
          <p:nvPr/>
        </p:nvSpPr>
        <p:spPr bwMode="auto">
          <a:xfrm>
            <a:off x="6864730" y="2781740"/>
            <a:ext cx="2132458" cy="40011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How?</a:t>
            </a:r>
            <a:endParaRPr lang="en-US" altLang="zh-TW" sz="900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altLang="zh-TW" sz="1000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 (Procedures, Instructions / Methods)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1" name="Text Box 8"/>
          <p:cNvSpPr txBox="1">
            <a:spLocks noChangeArrowheads="1"/>
          </p:cNvSpPr>
          <p:nvPr/>
        </p:nvSpPr>
        <p:spPr bwMode="auto">
          <a:xfrm>
            <a:off x="3347864" y="188913"/>
            <a:ext cx="2304256" cy="3429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altLang="zh-TW" sz="1000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Key Processes</a:t>
            </a:r>
            <a:endParaRPr lang="en-US" altLang="zh-TW" dirty="0">
              <a:solidFill>
                <a:schemeClr val="tx1"/>
              </a:solidFill>
              <a:latin typeface="Calibri" pitchFamily="34" charset="0"/>
              <a:cs typeface="Times New Roman" pitchFamily="18" charset="0"/>
            </a:endParaRPr>
          </a:p>
        </p:txBody>
      </p:sp>
      <p:cxnSp>
        <p:nvCxnSpPr>
          <p:cNvPr id="2072" name="AutoShape 3"/>
          <p:cNvCxnSpPr>
            <a:cxnSpLocks noChangeShapeType="1"/>
            <a:stCxn id="2069" idx="0"/>
          </p:cNvCxnSpPr>
          <p:nvPr/>
        </p:nvCxnSpPr>
        <p:spPr bwMode="auto">
          <a:xfrm flipV="1">
            <a:off x="4622800" y="4149328"/>
            <a:ext cx="20638" cy="43180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cxnSp>
        <p:nvCxnSpPr>
          <p:cNvPr id="2073" name="AutoShape 2"/>
          <p:cNvCxnSpPr>
            <a:cxnSpLocks noChangeShapeType="1"/>
          </p:cNvCxnSpPr>
          <p:nvPr/>
        </p:nvCxnSpPr>
        <p:spPr bwMode="auto">
          <a:xfrm>
            <a:off x="4572000" y="1628775"/>
            <a:ext cx="0" cy="704850"/>
          </a:xfrm>
          <a:prstGeom prst="straightConnector1">
            <a:avLst/>
          </a:prstGeom>
          <a:noFill/>
          <a:ln w="50800" cap="rnd">
            <a:solidFill>
              <a:srgbClr val="0000FF"/>
            </a:solidFill>
            <a:prstDash val="sysDot"/>
            <a:round/>
            <a:headEnd/>
            <a:tailEnd type="triangle" w="med" len="med"/>
          </a:ln>
        </p:spPr>
      </p:cxnSp>
      <p:sp>
        <p:nvSpPr>
          <p:cNvPr id="2074" name="Rectangle 17"/>
          <p:cNvSpPr>
            <a:spLocks noChangeArrowheads="1"/>
          </p:cNvSpPr>
          <p:nvPr/>
        </p:nvSpPr>
        <p:spPr bwMode="auto">
          <a:xfrm>
            <a:off x="3347865" y="595586"/>
            <a:ext cx="2303636" cy="9229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Testing materials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support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Test reports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RGD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testing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SDS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  Customers/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JW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Personnel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tabLst>
                <a:tab pos="92075" algn="l"/>
              </a:tabLst>
            </a:pP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5" name="Rectangle 21"/>
          <p:cNvSpPr>
            <a:spLocks noChangeArrowheads="1"/>
          </p:cNvSpPr>
          <p:nvPr/>
        </p:nvSpPr>
        <p:spPr bwMode="auto">
          <a:xfrm>
            <a:off x="6440375" y="617799"/>
            <a:ext cx="1857375" cy="10109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Technical </a:t>
            </a:r>
            <a:r>
              <a:rPr lang="en-US" altLang="zh-TW" sz="900" dirty="0" err="1" smtClean="0">
                <a:latin typeface="Calibri" pitchFamily="34" charset="0"/>
                <a:cs typeface="Times New Roman" pitchFamily="18" charset="0"/>
              </a:rPr>
              <a:t>Organisation</a:t>
            </a: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Structure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Training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>
                <a:latin typeface="Calibri" pitchFamily="34" charset="0"/>
                <a:cs typeface="Times New Roman" pitchFamily="18" charset="0"/>
              </a:rPr>
              <a:t> Development Plans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Job description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External test houses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Universities</a:t>
            </a:r>
          </a:p>
          <a:p>
            <a:pPr>
              <a:buFontTx/>
              <a:buChar char="•"/>
              <a:tabLst>
                <a:tab pos="92075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Industry Bodies</a:t>
            </a:r>
            <a:endParaRPr lang="en-US" altLang="zh-TW" sz="900" dirty="0"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6" name="Rectangle 27"/>
          <p:cNvSpPr>
            <a:spLocks noChangeArrowheads="1"/>
          </p:cNvSpPr>
          <p:nvPr/>
        </p:nvSpPr>
        <p:spPr bwMode="auto">
          <a:xfrm>
            <a:off x="251520" y="2928937"/>
            <a:ext cx="1934468" cy="137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Raw Materials 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K2A mixed Batches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Bought in materials (compounded rubber/fabrics)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Development Projects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Customer request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Priority Customer Return/Concessions/My Case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2077" name="Rectangle 27"/>
          <p:cNvSpPr>
            <a:spLocks noChangeArrowheads="1"/>
          </p:cNvSpPr>
          <p:nvPr/>
        </p:nvSpPr>
        <p:spPr bwMode="auto">
          <a:xfrm>
            <a:off x="1428750" y="5072062"/>
            <a:ext cx="1828800" cy="9492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Personal/Departmental objectives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Returns/Concerns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 Turnaround of testing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smtClean="0">
                <a:latin typeface="Calibri" pitchFamily="34" charset="0"/>
                <a:cs typeface="Times New Roman" pitchFamily="18" charset="0"/>
              </a:rPr>
              <a:t>Improvement suggestions</a:t>
            </a:r>
          </a:p>
          <a:p>
            <a:pPr>
              <a:buFontTx/>
              <a:buChar char="•"/>
              <a:tabLst>
                <a:tab pos="228600" algn="l"/>
              </a:tabLst>
            </a:pP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MBU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KPI’s</a:t>
            </a: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, Team </a:t>
            </a:r>
            <a:r>
              <a:rPr lang="en-US" altLang="zh-TW" sz="900" dirty="0" err="1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KPI’s</a:t>
            </a: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>
              <a:tabLst>
                <a:tab pos="228600" algn="l"/>
              </a:tabLst>
            </a:pPr>
            <a:endParaRPr lang="en-US" altLang="zh-TW" sz="900" dirty="0">
              <a:cs typeface="Times New Roman" pitchFamily="18" charset="0"/>
            </a:endParaRPr>
          </a:p>
        </p:txBody>
      </p:sp>
      <p:sp>
        <p:nvSpPr>
          <p:cNvPr id="2078" name="Rectangle 27"/>
          <p:cNvSpPr>
            <a:spLocks noChangeArrowheads="1"/>
          </p:cNvSpPr>
          <p:nvPr/>
        </p:nvSpPr>
        <p:spPr bwMode="auto">
          <a:xfrm>
            <a:off x="6875438" y="2031852"/>
            <a:ext cx="1828800" cy="68031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Batch/Bale approvals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Reports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Material Validation</a:t>
            </a:r>
          </a:p>
          <a:p>
            <a:pPr marL="171450" indent="-171450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altLang="zh-TW" sz="9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Finished Product Validation</a:t>
            </a:r>
          </a:p>
          <a:p>
            <a:pPr>
              <a:tabLst>
                <a:tab pos="228600" algn="l"/>
              </a:tabLst>
            </a:pPr>
            <a:endParaRPr lang="en-US" altLang="zh-TW" sz="900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32" name="Picture 31" descr="James Walk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888" y="6616321"/>
            <a:ext cx="17383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TextBox 32"/>
          <p:cNvSpPr txBox="1"/>
          <p:nvPr/>
        </p:nvSpPr>
        <p:spPr>
          <a:xfrm>
            <a:off x="323527" y="6379865"/>
            <a:ext cx="32883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/>
              <a:t>Department: Laboratory Testing, Version 5, Date 18/10/2023</a:t>
            </a:r>
            <a:endParaRPr lang="en-GB" sz="900" dirty="0"/>
          </a:p>
        </p:txBody>
      </p:sp>
      <p:sp>
        <p:nvSpPr>
          <p:cNvPr id="34" name="Footer Placeholder 1"/>
          <p:cNvSpPr>
            <a:spLocks noGrp="1"/>
          </p:cNvSpPr>
          <p:nvPr/>
        </p:nvSpPr>
        <p:spPr>
          <a:xfrm>
            <a:off x="1820882" y="6602479"/>
            <a:ext cx="3581400" cy="355573"/>
          </a:xfrm>
          <a:prstGeom prst="rect">
            <a:avLst/>
          </a:prstGeom>
        </p:spPr>
        <p:txBody>
          <a:bodyPr vert="horz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200" kern="1200">
                <a:solidFill>
                  <a:srgbClr val="FFFFFF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Form F392</a:t>
            </a:r>
            <a:endParaRPr lang="en-GB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293</Words>
  <Application>Microsoft Office PowerPoint</Application>
  <PresentationFormat>On-screen Show (4:3)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Georgia</vt:lpstr>
      <vt:lpstr>新細明體</vt:lpstr>
      <vt:lpstr>Times New Roman</vt:lpstr>
      <vt:lpstr>Wingdings</vt:lpstr>
      <vt:lpstr>Wingdings 2</vt:lpstr>
      <vt:lpstr>Civic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Douglas</dc:creator>
  <cp:lastModifiedBy>Ruth Turner</cp:lastModifiedBy>
  <cp:revision>152</cp:revision>
  <cp:lastPrinted>2017-10-09T12:55:35Z</cp:lastPrinted>
  <dcterms:created xsi:type="dcterms:W3CDTF">2009-06-25T14:40:02Z</dcterms:created>
  <dcterms:modified xsi:type="dcterms:W3CDTF">2023-10-23T07:42:32Z</dcterms:modified>
</cp:coreProperties>
</file>